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184" autoAdjust="0"/>
  </p:normalViewPr>
  <p:slideViewPr>
    <p:cSldViewPr snapToGrid="0">
      <p:cViewPr varScale="1">
        <p:scale>
          <a:sx n="89" d="100"/>
          <a:sy n="89" d="100"/>
        </p:scale>
        <p:origin x="60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92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539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Relationship Id="rId1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9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9" Type="http://schemas.openxmlformats.org/officeDocument/2006/relationships/image" Target="../media/image10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fa-IR" sz="8000" dirty="0" smtClean="0">
                <a:solidFill>
                  <a:schemeClr val="bg1"/>
                </a:solidFill>
                <a:latin typeface="Rockwell" panose="02060603020205020403" pitchFamily="18" charset="0"/>
                <a:cs typeface="B Titr" panose="00000700000000000000" pitchFamily="2" charset="-78"/>
              </a:rPr>
              <a:t>به نام خدا </a:t>
            </a:r>
            <a:endParaRPr lang="en-US" sz="8000" dirty="0">
              <a:solidFill>
                <a:schemeClr val="bg1"/>
              </a:solidFill>
              <a:latin typeface="Rockwell" panose="02060603020205020403" pitchFamily="18" charset="0"/>
              <a:cs typeface="B Titr" panose="00000700000000000000" pitchFamily="2" charset="-78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331882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fa-IR" sz="18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موضوع : هسته </a:t>
            </a:r>
            <a:r>
              <a:rPr lang="fa-IR" sz="18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سلول </a:t>
            </a:r>
          </a:p>
          <a:p>
            <a:pPr algn="r"/>
            <a:endParaRPr lang="fa-IR" sz="18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r>
              <a:rPr lang="fa-IR" sz="18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اعضای گروه </a:t>
            </a:r>
            <a:r>
              <a:rPr lang="fa-IR" sz="18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: رومینا طاشی _ الینا طالشی _ مها </a:t>
            </a:r>
            <a:r>
              <a:rPr lang="fa-IR" sz="18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میار </a:t>
            </a:r>
            <a:endParaRPr lang="en-US" sz="18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B Nazanin" panose="00000400000000000000" pitchFamily="2" charset="-78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=""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3790715" y="4482751"/>
            <a:ext cx="3194131" cy="3194131"/>
          </a:xfrm>
          <a:prstGeom prst="rect">
            <a:avLst/>
          </a:prstGeom>
        </p:spPr>
      </p:pic>
      <p:pic>
        <p:nvPicPr>
          <p:cNvPr id="11" name="Graphic 10" descr="Microscope">
            <a:extLst>
              <a:ext uri="{FF2B5EF4-FFF2-40B4-BE49-F238E27FC236}">
                <a16:creationId xmlns="" xmlns:a16="http://schemas.microsoft.com/office/drawing/2014/main" id="{3CB00449-E308-4DF3-9CFD-9A7D30B672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338607" flipH="1">
            <a:off x="-587261" y="1663257"/>
            <a:ext cx="2684499" cy="2684499"/>
          </a:xfrm>
          <a:prstGeom prst="rect">
            <a:avLst/>
          </a:prstGeom>
        </p:spPr>
      </p:pic>
      <p:pic>
        <p:nvPicPr>
          <p:cNvPr id="13" name="Graphic 12" descr="Test tubes">
            <a:extLst>
              <a:ext uri="{FF2B5EF4-FFF2-40B4-BE49-F238E27FC236}">
                <a16:creationId xmlns="" xmlns:a16="http://schemas.microsoft.com/office/drawing/2014/main" id="{6A56DF0C-1331-406E-AEE6-06E0E59FB9A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1078969">
            <a:off x="1920309" y="4797205"/>
            <a:ext cx="2453456" cy="2453456"/>
          </a:xfrm>
          <a:prstGeom prst="rect">
            <a:avLst/>
          </a:prstGeom>
        </p:spPr>
      </p:pic>
      <p:pic>
        <p:nvPicPr>
          <p:cNvPr id="7" name="Graphic 6" descr="Beaker">
            <a:extLst>
              <a:ext uri="{FF2B5EF4-FFF2-40B4-BE49-F238E27FC236}">
                <a16:creationId xmlns="" xmlns:a16="http://schemas.microsoft.com/office/drawing/2014/main" id="{88D22565-F42F-439B-A6A4-CF161165E6B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213697">
            <a:off x="-491837" y="3688628"/>
            <a:ext cx="3245427" cy="3245427"/>
          </a:xfrm>
          <a:prstGeom prst="rect">
            <a:avLst/>
          </a:prstGeom>
        </p:spPr>
      </p:pic>
      <p:pic>
        <p:nvPicPr>
          <p:cNvPr id="9" name="Graphic 8" descr="Flask">
            <a:extLst>
              <a:ext uri="{FF2B5EF4-FFF2-40B4-BE49-F238E27FC236}">
                <a16:creationId xmlns="" xmlns:a16="http://schemas.microsoft.com/office/drawing/2014/main" id="{B46E3E84-D1E6-4422-AA93-3EE98A821B9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0451125">
            <a:off x="8514237" y="-118161"/>
            <a:ext cx="3005286" cy="3005286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=""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=""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84" y="365125"/>
            <a:ext cx="8378529" cy="1325563"/>
          </a:xfrm>
        </p:spPr>
        <p:txBody>
          <a:bodyPr/>
          <a:lstStyle/>
          <a:p>
            <a:pPr algn="r"/>
            <a:r>
              <a:rPr lang="ar-AE" dirty="0">
                <a:solidFill>
                  <a:schemeClr val="accent5">
                    <a:lumMod val="50000"/>
                  </a:schemeClr>
                </a:solidFill>
                <a:latin typeface="Rockwell" panose="02060603020205020403" pitchFamily="18" charset="0"/>
                <a:cs typeface="B Titr" panose="00000700000000000000" pitchFamily="2" charset="-78"/>
              </a:rPr>
              <a:t>هسته سلول چیست؟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Rockwell" panose="02060603020205020403" pitchFamily="18" charset="0"/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57E0B0F-4D29-4786-B2AB-B84D9F8B5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84" y="1825625"/>
            <a:ext cx="8378529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ar-AE" sz="2400" dirty="0" smtClean="0">
                <a:latin typeface="Tahoma"/>
                <a:ea typeface="Tahoma"/>
                <a:cs typeface="B Nazanin" panose="00000400000000000000" pitchFamily="2" charset="-78"/>
              </a:rPr>
              <a:t>هسته</a:t>
            </a:r>
            <a:r>
              <a:rPr lang="en-US" sz="2400" dirty="0" smtClean="0">
                <a:latin typeface="Tahoma"/>
                <a:ea typeface="Tahoma"/>
                <a:cs typeface="B Nazanin" panose="00000400000000000000" pitchFamily="2" charset="-78"/>
              </a:rPr>
              <a:t>، </a:t>
            </a:r>
            <a:r>
              <a:rPr lang="ar-AE" sz="2400" dirty="0">
                <a:latin typeface="Tahoma"/>
                <a:ea typeface="Tahoma"/>
                <a:cs typeface="B Nazanin" panose="00000400000000000000" pitchFamily="2" charset="-78"/>
              </a:rPr>
              <a:t>یک اندامک غشایی درون سلول‌های یوکاریوتی است که تقریباً تمام فعالیت‌های حیاتی سلول را کنترل می‌کند. هسته مانند «مرکز فرماندهی» سلول است و اطلاعات ژنتیکی سلول را نگه می‌دارد و هدایت تقسیم سلولی و تولید پروتئین‌ها را بر عهده دارد.</a:t>
            </a:r>
            <a:endParaRPr lang="en-US" sz="2400" dirty="0">
              <a:latin typeface="Tahoma"/>
              <a:ea typeface="Tahoma"/>
              <a:cs typeface="B Nazanin" panose="00000400000000000000" pitchFamily="2" charset="-78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798EA88B-C439-4F17-9585-820972CE0B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09186" y="0"/>
            <a:ext cx="3668917" cy="6941127"/>
            <a:chOff x="9009186" y="0"/>
            <a:chExt cx="3668917" cy="6941127"/>
          </a:xfrm>
        </p:grpSpPr>
        <p:grpSp>
          <p:nvGrpSpPr>
            <p:cNvPr id="10" name="Group 9">
              <a:extLst>
                <a:ext uri="{FF2B5EF4-FFF2-40B4-BE49-F238E27FC236}">
                  <a16:creationId xmlns="" xmlns:a16="http://schemas.microsoft.com/office/drawing/2014/main" id="{D4EF09CF-3362-453A-9463-F6669A9D3E01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4" name="Rectangle 3">
                <a:extLst>
                  <a:ext uri="{FF2B5EF4-FFF2-40B4-BE49-F238E27FC236}">
                    <a16:creationId xmlns="" xmlns:a16="http://schemas.microsoft.com/office/drawing/2014/main" id="{403AE892-EBD6-40F1-851B-FEADBD59429F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="" xmlns:a16="http://schemas.microsoft.com/office/drawing/2014/main" id="{54318653-1A38-442C-BA0F-F2C51149BCFF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="" xmlns:a16="http://schemas.microsoft.com/office/drawing/2014/main" id="{C25D63D1-E9CE-42BF-BD4D-374FD0293155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rgbClr val="FFD34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="" xmlns:a16="http://schemas.microsoft.com/office/drawing/2014/main" id="{BA4EE865-9F0D-4531-A737-E13A557C0277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="" xmlns:a16="http://schemas.microsoft.com/office/drawing/2014/main" id="{6A1183CB-C5B0-498A-A49C-4180134C74B0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11" name="Graphic 10" descr="Clipboard">
              <a:extLst>
                <a:ext uri="{FF2B5EF4-FFF2-40B4-BE49-F238E27FC236}">
                  <a16:creationId xmlns="" xmlns:a16="http://schemas.microsoft.com/office/drawing/2014/main" id="{4F58D0C9-D25F-4044-8F1B-4190E5A1BD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009186" y="3272210"/>
              <a:ext cx="3668917" cy="36689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84" y="365125"/>
            <a:ext cx="8378529" cy="1027257"/>
          </a:xfrm>
        </p:spPr>
        <p:txBody>
          <a:bodyPr/>
          <a:lstStyle/>
          <a:p>
            <a:pPr algn="r"/>
            <a:r>
              <a:rPr lang="ar-AE" dirty="0">
                <a:solidFill>
                  <a:schemeClr val="accent5">
                    <a:lumMod val="50000"/>
                  </a:schemeClr>
                </a:solidFill>
                <a:latin typeface="Rockwell" panose="02060603020205020403" pitchFamily="18" charset="0"/>
                <a:cs typeface="B Titr" panose="00000700000000000000" pitchFamily="2" charset="-78"/>
              </a:rPr>
              <a:t>ساختار هسته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Rockwell" panose="02060603020205020403" pitchFamily="18" charset="0"/>
              <a:cs typeface="B Titr" panose="00000700000000000000" pitchFamily="2" charset="-78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AEA098C1-E19E-4D03-9A35-14569BC7C14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899813" y="0"/>
            <a:ext cx="3884322" cy="6858000"/>
            <a:chOff x="8899813" y="0"/>
            <a:chExt cx="3884322" cy="6858000"/>
          </a:xfrm>
        </p:grpSpPr>
        <p:grpSp>
          <p:nvGrpSpPr>
            <p:cNvPr id="10" name="Group 9">
              <a:extLst>
                <a:ext uri="{FF2B5EF4-FFF2-40B4-BE49-F238E27FC236}">
                  <a16:creationId xmlns="" xmlns:a16="http://schemas.microsoft.com/office/drawing/2014/main" id="{D4EF09CF-3362-453A-9463-F6669A9D3E01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4" name="Rectangle 3">
                <a:extLst>
                  <a:ext uri="{FF2B5EF4-FFF2-40B4-BE49-F238E27FC236}">
                    <a16:creationId xmlns="" xmlns:a16="http://schemas.microsoft.com/office/drawing/2014/main" id="{403AE892-EBD6-40F1-851B-FEADBD59429F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="" xmlns:a16="http://schemas.microsoft.com/office/drawing/2014/main" id="{54318653-1A38-442C-BA0F-F2C51149BCFF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="" xmlns:a16="http://schemas.microsoft.com/office/drawing/2014/main" id="{C25D63D1-E9CE-42BF-BD4D-374FD0293155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rgbClr val="FFD34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="" xmlns:a16="http://schemas.microsoft.com/office/drawing/2014/main" id="{BA4EE865-9F0D-4531-A737-E13A557C0277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="" xmlns:a16="http://schemas.microsoft.com/office/drawing/2014/main" id="{6A1183CB-C5B0-498A-A49C-4180134C74B0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13" name="Graphic 12" descr="Beaker">
              <a:extLst>
                <a:ext uri="{FF2B5EF4-FFF2-40B4-BE49-F238E27FC236}">
                  <a16:creationId xmlns="" xmlns:a16="http://schemas.microsoft.com/office/drawing/2014/main" id="{BF2CC76A-FBA9-49E0-9F1C-2C5299495F4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8899813" y="2973678"/>
              <a:ext cx="3884322" cy="3884322"/>
            </a:xfrm>
            <a:prstGeom prst="rect">
              <a:avLst/>
            </a:prstGeom>
          </p:spPr>
        </p:pic>
      </p:grpSp>
      <p:sp>
        <p:nvSpPr>
          <p:cNvPr id="15" name="Rectangle 14"/>
          <p:cNvSpPr/>
          <p:nvPr/>
        </p:nvSpPr>
        <p:spPr>
          <a:xfrm>
            <a:off x="698741" y="1552105"/>
            <a:ext cx="8201072" cy="4617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spcAft>
                <a:spcPts val="800"/>
              </a:spcAft>
              <a:tabLst>
                <a:tab pos="615950" algn="l"/>
              </a:tabLs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غشای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هسته‌ای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B Titr" panose="00000700000000000000" pitchFamily="2" charset="-78"/>
            </a:endParaRPr>
          </a:p>
          <a:p>
            <a:pPr algn="r" rtl="1">
              <a:lnSpc>
                <a:spcPct val="150000"/>
              </a:lnSpc>
              <a:spcAft>
                <a:spcPts val="800"/>
              </a:spcAft>
              <a:tabLst>
                <a:tab pos="615950" algn="l"/>
              </a:tabLst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	•	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هسته توسط یک غشای دو لایه‌ای احاطه شده است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.</a:t>
            </a:r>
          </a:p>
          <a:p>
            <a:pPr algn="r" rtl="1">
              <a:lnSpc>
                <a:spcPct val="150000"/>
              </a:lnSpc>
              <a:spcAft>
                <a:spcPts val="800"/>
              </a:spcAft>
              <a:tabLst>
                <a:tab pos="615950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	•	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این غشا هسته را از سیتوپلاسم جدا می‌کند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.</a:t>
            </a:r>
          </a:p>
          <a:p>
            <a:pPr algn="r" rtl="1">
              <a:lnSpc>
                <a:spcPct val="150000"/>
              </a:lnSpc>
              <a:spcAft>
                <a:spcPts val="800"/>
              </a:spcAft>
              <a:tabLst>
                <a:tab pos="615950" algn="l"/>
              </a:tabLst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	•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	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روزنه‌های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هسته‌ای</a:t>
            </a:r>
            <a:endParaRPr lang="fa-IR" dirty="0" smtClean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  <a:spcAft>
                <a:spcPts val="800"/>
              </a:spcAft>
              <a:tabLst>
                <a:tab pos="615950" algn="l"/>
              </a:tabLst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          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سوراخ‌هایی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در غشا که اجازه عبور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مواد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)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مثل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RNA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و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پروتئین‌ها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(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بین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هسته و سیتوپلاسم را می‌دهند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.</a:t>
            </a:r>
          </a:p>
          <a:p>
            <a:pPr algn="r" rtl="1">
              <a:lnSpc>
                <a:spcPct val="150000"/>
              </a:lnSpc>
              <a:spcAft>
                <a:spcPts val="800"/>
              </a:spcAft>
              <a:tabLst>
                <a:tab pos="615950" algn="l"/>
              </a:tabLs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50000"/>
              </a:lnSpc>
              <a:spcAft>
                <a:spcPts val="800"/>
              </a:spcAft>
              <a:tabLst>
                <a:tab pos="615950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	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هستک 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یا نوکلئولوس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 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B Titr" panose="00000700000000000000" pitchFamily="2" charset="-78"/>
            </a:endParaRPr>
          </a:p>
          <a:p>
            <a:pPr algn="r" rtl="1">
              <a:lnSpc>
                <a:spcPct val="150000"/>
              </a:lnSpc>
              <a:spcAft>
                <a:spcPts val="800"/>
              </a:spcAft>
              <a:tabLst>
                <a:tab pos="615950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	•	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ناحیه‌ای در داخل هسته که ریبوزوم‌ها ساخته می‌شوند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.</a:t>
            </a:r>
          </a:p>
          <a:p>
            <a:pPr algn="r" rtl="1">
              <a:lnSpc>
                <a:spcPct val="150000"/>
              </a:lnSpc>
              <a:spcAft>
                <a:spcPts val="800"/>
              </a:spcAft>
              <a:tabLst>
                <a:tab pos="615950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	•	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تعداد هسته‌ک‌ها در سلول‌ها مختلف می‌تواند متفاوت باشد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97506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84" y="365125"/>
            <a:ext cx="8378529" cy="1027257"/>
          </a:xfrm>
        </p:spPr>
        <p:txBody>
          <a:bodyPr/>
          <a:lstStyle/>
          <a:p>
            <a:pPr algn="r"/>
            <a:r>
              <a:rPr lang="ar-AE" dirty="0">
                <a:solidFill>
                  <a:schemeClr val="accent5">
                    <a:lumMod val="50000"/>
                  </a:schemeClr>
                </a:solidFill>
                <a:latin typeface="Rockwell" panose="02060603020205020403" pitchFamily="18" charset="0"/>
                <a:cs typeface="B Titr" panose="00000700000000000000" pitchFamily="2" charset="-78"/>
              </a:rPr>
              <a:t>ساختار هسته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Rockwell" panose="02060603020205020403" pitchFamily="18" charset="0"/>
              <a:cs typeface="B Titr" panose="00000700000000000000" pitchFamily="2" charset="-78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="" xmlns:a16="http://schemas.microsoft.com/office/drawing/2014/main" id="{3703DCB6-CE2E-4DB2-998C-5E89A0D57B5A}"/>
              </a:ext>
            </a:extLst>
          </p:cNvPr>
          <p:cNvSpPr txBox="1">
            <a:spLocks/>
          </p:cNvSpPr>
          <p:nvPr/>
        </p:nvSpPr>
        <p:spPr>
          <a:xfrm>
            <a:off x="521282" y="1220932"/>
            <a:ext cx="5829293" cy="342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DBBB712D-326E-462C-A8F9-C3C7398258D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759536" y="0"/>
            <a:ext cx="4266669" cy="6858000"/>
            <a:chOff x="8759536" y="0"/>
            <a:chExt cx="4266669" cy="6858000"/>
          </a:xfrm>
        </p:grpSpPr>
        <p:grpSp>
          <p:nvGrpSpPr>
            <p:cNvPr id="10" name="Group 9">
              <a:extLst>
                <a:ext uri="{FF2B5EF4-FFF2-40B4-BE49-F238E27FC236}">
                  <a16:creationId xmlns="" xmlns:a16="http://schemas.microsoft.com/office/drawing/2014/main" id="{D4EF09CF-3362-453A-9463-F6669A9D3E01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4" name="Rectangle 3">
                <a:extLst>
                  <a:ext uri="{FF2B5EF4-FFF2-40B4-BE49-F238E27FC236}">
                    <a16:creationId xmlns="" xmlns:a16="http://schemas.microsoft.com/office/drawing/2014/main" id="{403AE892-EBD6-40F1-851B-FEADBD59429F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="" xmlns:a16="http://schemas.microsoft.com/office/drawing/2014/main" id="{54318653-1A38-442C-BA0F-F2C51149BCFF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="" xmlns:a16="http://schemas.microsoft.com/office/drawing/2014/main" id="{C25D63D1-E9CE-42BF-BD4D-374FD0293155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rgbClr val="FFD34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="" xmlns:a16="http://schemas.microsoft.com/office/drawing/2014/main" id="{BA4EE865-9F0D-4531-A737-E13A557C0277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="" xmlns:a16="http://schemas.microsoft.com/office/drawing/2014/main" id="{6A1183CB-C5B0-498A-A49C-4180134C74B0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11" name="Graphic 10" descr="Flask">
              <a:extLst>
                <a:ext uri="{FF2B5EF4-FFF2-40B4-BE49-F238E27FC236}">
                  <a16:creationId xmlns="" xmlns:a16="http://schemas.microsoft.com/office/drawing/2014/main" id="{C1AB70EC-6FF8-4DB3-A7E7-E489257F859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8759536" y="2591331"/>
              <a:ext cx="4266669" cy="4266669"/>
            </a:xfrm>
            <a:prstGeom prst="rect">
              <a:avLst/>
            </a:prstGeom>
          </p:spPr>
        </p:pic>
      </p:grpSp>
      <p:sp>
        <p:nvSpPr>
          <p:cNvPr id="12" name="Rectangle 11"/>
          <p:cNvSpPr/>
          <p:nvPr/>
        </p:nvSpPr>
        <p:spPr>
          <a:xfrm>
            <a:off x="1292295" y="1715543"/>
            <a:ext cx="7410091" cy="4099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50000"/>
              </a:lnSpc>
              <a:spcAft>
                <a:spcPts val="800"/>
              </a:spcAft>
              <a:tabLst>
                <a:tab pos="615950" algn="l"/>
              </a:tabLs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</a:rPr>
              <a:t>	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کروموزوم‌ها 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B Titr" panose="00000700000000000000" pitchFamily="2" charset="-78"/>
            </a:endParaRPr>
          </a:p>
          <a:p>
            <a:pPr algn="just" rtl="1">
              <a:lnSpc>
                <a:spcPct val="150000"/>
              </a:lnSpc>
              <a:spcAft>
                <a:spcPts val="800"/>
              </a:spcAft>
              <a:tabLst>
                <a:tab pos="615950" algn="l"/>
              </a:tabLst>
            </a:pP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	•	کروموزوم‌ها شامل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DNA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و پروتئین‌های هیستون هستند.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algn="just" rtl="1">
              <a:lnSpc>
                <a:spcPct val="150000"/>
              </a:lnSpc>
              <a:spcAft>
                <a:spcPts val="800"/>
              </a:spcAft>
              <a:tabLst>
                <a:tab pos="615950" algn="l"/>
              </a:tabLs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	•	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DNA</a:t>
            </a: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حاوی دستورالعمل‌های ژنتیکی برای ساخت پروتئین‌ها و عملکرد سلول است.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algn="just" rtl="1">
              <a:lnSpc>
                <a:spcPct val="150000"/>
              </a:lnSpc>
              <a:spcAft>
                <a:spcPts val="800"/>
              </a:spcAft>
              <a:tabLst>
                <a:tab pos="615950" algn="l"/>
              </a:tabLs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	•	هنگام تقسیم سلولی، کروموزوم‌ها به شکل رشته‌ای فشرده و قابل دیدن در می‌آیند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.</a:t>
            </a:r>
            <a:endParaRPr lang="fa-IR" dirty="0" smtClean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algn="just" rtl="1">
              <a:lnSpc>
                <a:spcPct val="150000"/>
              </a:lnSpc>
              <a:spcAft>
                <a:spcPts val="800"/>
              </a:spcAft>
              <a:tabLst>
                <a:tab pos="615950" algn="l"/>
              </a:tabLs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algn="just" rtl="1">
              <a:lnSpc>
                <a:spcPct val="150000"/>
              </a:lnSpc>
              <a:spcAft>
                <a:spcPts val="800"/>
              </a:spcAft>
              <a:tabLst>
                <a:tab pos="615950" algn="l"/>
              </a:tabLs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	</a:t>
            </a: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کاریوپلاسم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B Titr" panose="00000700000000000000" pitchFamily="2" charset="-78"/>
            </a:endParaRPr>
          </a:p>
          <a:p>
            <a:pPr algn="just" rtl="1">
              <a:lnSpc>
                <a:spcPct val="150000"/>
              </a:lnSpc>
              <a:spcAft>
                <a:spcPts val="800"/>
              </a:spcAft>
              <a:tabLst>
                <a:tab pos="615950" algn="l"/>
              </a:tabLst>
            </a:pPr>
            <a:r>
              <a:rPr lang="ar-SA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	•	مایع ژلاتینی درون هسته که تمام اجزای هسته در آن شناور هستند.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algn="just" rtl="1">
              <a:lnSpc>
                <a:spcPct val="150000"/>
              </a:lnSpc>
              <a:spcAft>
                <a:spcPts val="800"/>
              </a:spcAft>
              <a:tabLst>
                <a:tab pos="615950" algn="l"/>
              </a:tabLst>
            </a:pPr>
            <a:r>
              <a:rPr lang="ar-SA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	•	نقش حمایتی و محیطی برای واکنش‌های شیمیایی هسته دارد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21282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630" y="377281"/>
            <a:ext cx="8378529" cy="1027257"/>
          </a:xfrm>
        </p:spPr>
        <p:txBody>
          <a:bodyPr/>
          <a:lstStyle/>
          <a:p>
            <a:pPr algn="r"/>
            <a:r>
              <a:rPr lang="ar-AE" dirty="0">
                <a:solidFill>
                  <a:schemeClr val="accent5">
                    <a:lumMod val="50000"/>
                  </a:schemeClr>
                </a:solidFill>
                <a:latin typeface="Rockwell" panose="02060603020205020403" pitchFamily="18" charset="0"/>
                <a:cs typeface="B Titr" panose="00000700000000000000" pitchFamily="2" charset="-78"/>
              </a:rPr>
              <a:t>وظایف هسته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Rockwell" panose="02060603020205020403" pitchFamily="18" charset="0"/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57E0B0F-4D29-4786-B2AB-B84D9F8B5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84" y="1392382"/>
            <a:ext cx="8378529" cy="5086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AE" sz="2000" dirty="0"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نگهداری و حفاظت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DNA</a:t>
            </a:r>
            <a:endParaRPr lang="fa-IR" sz="2000" dirty="0" smtClean="0">
              <a:latin typeface="Tahoma" panose="020B0604030504040204" pitchFamily="34" charset="0"/>
              <a:ea typeface="Tahoma" panose="020B0604030504040204" pitchFamily="34" charset="0"/>
              <a:cs typeface="B Titr" panose="00000700000000000000" pitchFamily="2" charset="-78"/>
            </a:endParaRPr>
          </a:p>
          <a:p>
            <a:pPr marL="0" indent="0">
              <a:buNone/>
            </a:pPr>
            <a:r>
              <a:rPr lang="fa-IR" sz="2000" dirty="0" smtClean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اطلاعات </a:t>
            </a:r>
            <a:r>
              <a:rPr lang="fa-IR" sz="2000" dirty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ژنتیکی سلول در هسته ذخیره می‌شود و از آن محافظت </a:t>
            </a:r>
            <a:r>
              <a:rPr lang="fa-IR" sz="2000" dirty="0" smtClean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می‌شود</a:t>
            </a:r>
          </a:p>
          <a:p>
            <a:pPr marL="0" indent="0">
              <a:buNone/>
            </a:pPr>
            <a:r>
              <a:rPr lang="fa-IR" sz="2000" dirty="0" smtClean="0"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کنترل فعالیت سلول</a:t>
            </a:r>
          </a:p>
          <a:p>
            <a:pPr marL="0" indent="0">
              <a:buNone/>
            </a:pPr>
            <a:r>
              <a:rPr lang="ar-AE" sz="2000" dirty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هسته </a:t>
            </a:r>
            <a:r>
              <a:rPr lang="ar-AE" sz="2000" dirty="0" smtClean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میزان </a:t>
            </a:r>
            <a:r>
              <a:rPr lang="ar-AE" sz="2000" dirty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تولید پروتئین‌ها و فعالیت‌های متابولیک را تنظیم می‌کند</a:t>
            </a:r>
            <a:r>
              <a:rPr lang="ar-AE" sz="2000" dirty="0" smtClean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.</a:t>
            </a:r>
            <a:endParaRPr lang="fa-IR" sz="2000" dirty="0" smtClean="0">
              <a:latin typeface="Tahoma" panose="020B0604030504040204" pitchFamily="34" charset="0"/>
              <a:ea typeface="Tahoma" panose="020B0604030504040204" pitchFamily="34" charset="0"/>
              <a:cs typeface="B Nazanin" panose="00000400000000000000" pitchFamily="2" charset="-78"/>
            </a:endParaRPr>
          </a:p>
          <a:p>
            <a:pPr marL="0" indent="0">
              <a:buNone/>
            </a:pPr>
            <a:r>
              <a:rPr lang="ar-AE" sz="2000" dirty="0"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رونویسی و تولید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RNA</a:t>
            </a:r>
            <a:endParaRPr lang="fa-IR" sz="2000" dirty="0" smtClean="0">
              <a:latin typeface="Tahoma" panose="020B0604030504040204" pitchFamily="34" charset="0"/>
              <a:ea typeface="Tahoma" panose="020B0604030504040204" pitchFamily="34" charset="0"/>
              <a:cs typeface="B Titr" panose="00000700000000000000" pitchFamily="2" charset="-78"/>
            </a:endParaRPr>
          </a:p>
          <a:p>
            <a:pPr marL="0" indent="0">
              <a:buNone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DNA </a:t>
            </a:r>
            <a:r>
              <a:rPr lang="fa-IR" sz="2000" dirty="0" smtClean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 </a:t>
            </a:r>
            <a:r>
              <a:rPr lang="ar-AE" sz="2000" dirty="0" smtClean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از </a:t>
            </a:r>
            <a:r>
              <a:rPr lang="ar-AE" sz="2000" dirty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طریق رونویسی، پیام‌رسان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RNA (mRNA) </a:t>
            </a:r>
            <a:r>
              <a:rPr lang="fa-IR" sz="2000" dirty="0" smtClean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 </a:t>
            </a:r>
            <a:r>
              <a:rPr lang="ar-AE" sz="2000" dirty="0" smtClean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تولید </a:t>
            </a:r>
            <a:r>
              <a:rPr lang="ar-AE" sz="2000" dirty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می‌کند که برای ساخت پروتئین‌ها به سیتوپلاسم می‌رود</a:t>
            </a:r>
            <a:r>
              <a:rPr lang="ar-AE" sz="2000" dirty="0" smtClean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.</a:t>
            </a:r>
            <a:endParaRPr lang="fa-IR" sz="2000" dirty="0" smtClean="0">
              <a:latin typeface="Tahoma" panose="020B0604030504040204" pitchFamily="34" charset="0"/>
              <a:ea typeface="Tahoma" panose="020B0604030504040204" pitchFamily="34" charset="0"/>
              <a:cs typeface="B Nazanin" panose="00000400000000000000" pitchFamily="2" charset="-78"/>
            </a:endParaRPr>
          </a:p>
          <a:p>
            <a:pPr marL="0" indent="0">
              <a:buNone/>
            </a:pPr>
            <a:r>
              <a:rPr lang="ar-AE" sz="2000" dirty="0"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هدایت تقسیم </a:t>
            </a:r>
            <a:r>
              <a:rPr lang="ar-AE" sz="2000" dirty="0" smtClean="0"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سلولی</a:t>
            </a:r>
            <a:endParaRPr lang="fa-IR" sz="2000" dirty="0" smtClean="0">
              <a:latin typeface="Tahoma" panose="020B0604030504040204" pitchFamily="34" charset="0"/>
              <a:ea typeface="Tahoma" panose="020B0604030504040204" pitchFamily="34" charset="0"/>
              <a:cs typeface="B Titr" panose="00000700000000000000" pitchFamily="2" charset="-78"/>
            </a:endParaRPr>
          </a:p>
          <a:p>
            <a:pPr marL="0" indent="0">
              <a:buNone/>
            </a:pPr>
            <a:r>
              <a:rPr lang="ar-AE" sz="2000" dirty="0" smtClean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قبل </a:t>
            </a:r>
            <a:r>
              <a:rPr lang="ar-AE" sz="2000" dirty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از تقسیم سلول،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DNA </a:t>
            </a:r>
            <a:r>
              <a:rPr lang="fa-IR" sz="2000" dirty="0" smtClean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 </a:t>
            </a:r>
            <a:r>
              <a:rPr lang="ar-AE" sz="2000" dirty="0" smtClean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تکثیر </a:t>
            </a:r>
            <a:r>
              <a:rPr lang="ar-AE" sz="2000" dirty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می‌شود تا اطلاعات ژنتیکی به سلول‌های جدید منتقل شود</a:t>
            </a:r>
            <a:r>
              <a:rPr lang="ar-AE" sz="2000" dirty="0" smtClean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.</a:t>
            </a:r>
            <a:endParaRPr lang="fa-IR" sz="2000" dirty="0" smtClean="0">
              <a:latin typeface="Tahoma" panose="020B0604030504040204" pitchFamily="34" charset="0"/>
              <a:ea typeface="Tahoma" panose="020B0604030504040204" pitchFamily="34" charset="0"/>
              <a:cs typeface="B Nazanin" panose="00000400000000000000" pitchFamily="2" charset="-78"/>
            </a:endParaRPr>
          </a:p>
          <a:p>
            <a:pPr marL="0" indent="0">
              <a:buNone/>
            </a:pPr>
            <a:r>
              <a:rPr lang="fa-IR" sz="2000" dirty="0"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ساخت </a:t>
            </a:r>
            <a:r>
              <a:rPr lang="fa-IR" sz="2000" dirty="0" smtClean="0">
                <a:latin typeface="Tahoma" panose="020B0604030504040204" pitchFamily="34" charset="0"/>
                <a:ea typeface="Tahoma" panose="020B0604030504040204" pitchFamily="34" charset="0"/>
                <a:cs typeface="B Titr" panose="00000700000000000000" pitchFamily="2" charset="-78"/>
              </a:rPr>
              <a:t>ریبوزوم‌ها</a:t>
            </a:r>
          </a:p>
          <a:p>
            <a:pPr marL="0" indent="0">
              <a:buNone/>
            </a:pPr>
            <a:r>
              <a:rPr lang="fa-IR" sz="2000" dirty="0" smtClean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هستک </a:t>
            </a:r>
            <a:r>
              <a:rPr lang="fa-IR" sz="2000" dirty="0">
                <a:latin typeface="Tahoma" panose="020B0604030504040204" pitchFamily="34" charset="0"/>
                <a:ea typeface="Tahoma" panose="020B0604030504040204" pitchFamily="34" charset="0"/>
                <a:cs typeface="B Nazanin" panose="00000400000000000000" pitchFamily="2" charset="-78"/>
              </a:rPr>
              <a:t>ریبوزوم‌ها را می‌سازد که بعداً در سیتوپلاسم برای تولید پروتئین‌ها استفاده می‌شوند.</a:t>
            </a:r>
            <a:endParaRPr lang="fa-IR" sz="2000" dirty="0" smtClean="0">
              <a:latin typeface="Tahoma" panose="020B0604030504040204" pitchFamily="34" charset="0"/>
              <a:ea typeface="Tahoma" panose="020B0604030504040204" pitchFamily="34" charset="0"/>
              <a:cs typeface="B Nazanin" panose="00000400000000000000" pitchFamily="2" charset="-78"/>
            </a:endParaRPr>
          </a:p>
          <a:p>
            <a:pPr marL="0" indent="0">
              <a:buNone/>
            </a:pPr>
            <a:endParaRPr lang="en-US" sz="24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B Nazanin" panose="00000400000000000000" pitchFamily="2" charset="-78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="" xmlns:a16="http://schemas.microsoft.com/office/drawing/2014/main" id="{9C15E21A-C111-4D39-BB47-E83988E5A05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93475" cy="6954260"/>
            <a:chOff x="9055676" y="0"/>
            <a:chExt cx="3193475" cy="6954260"/>
          </a:xfrm>
        </p:grpSpPr>
        <p:grpSp>
          <p:nvGrpSpPr>
            <p:cNvPr id="10" name="Group 9">
              <a:extLst>
                <a:ext uri="{FF2B5EF4-FFF2-40B4-BE49-F238E27FC236}">
                  <a16:creationId xmlns="" xmlns:a16="http://schemas.microsoft.com/office/drawing/2014/main" id="{D4EF09CF-3362-453A-9463-F6669A9D3E01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4" name="Rectangle 3">
                <a:extLst>
                  <a:ext uri="{FF2B5EF4-FFF2-40B4-BE49-F238E27FC236}">
                    <a16:creationId xmlns="" xmlns:a16="http://schemas.microsoft.com/office/drawing/2014/main" id="{403AE892-EBD6-40F1-851B-FEADBD59429F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="" xmlns:a16="http://schemas.microsoft.com/office/drawing/2014/main" id="{54318653-1A38-442C-BA0F-F2C51149BCFF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="" xmlns:a16="http://schemas.microsoft.com/office/drawing/2014/main" id="{C25D63D1-E9CE-42BF-BD4D-374FD0293155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rgbClr val="FFD34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="" xmlns:a16="http://schemas.microsoft.com/office/drawing/2014/main" id="{BA4EE865-9F0D-4531-A737-E13A557C0277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="" xmlns:a16="http://schemas.microsoft.com/office/drawing/2014/main" id="{6A1183CB-C5B0-498A-A49C-4180134C74B0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12" name="Graphic 11" descr="Test tubes">
              <a:extLst>
                <a:ext uri="{FF2B5EF4-FFF2-40B4-BE49-F238E27FC236}">
                  <a16:creationId xmlns="" xmlns:a16="http://schemas.microsoft.com/office/drawing/2014/main" id="{57BD2CFA-105C-4606-859E-A8413C62B3D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450534" y="4155643"/>
              <a:ext cx="2798617" cy="27986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71002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84" y="365125"/>
            <a:ext cx="8378529" cy="1027257"/>
          </a:xfrm>
        </p:spPr>
        <p:txBody>
          <a:bodyPr/>
          <a:lstStyle/>
          <a:p>
            <a:pPr algn="r"/>
            <a:r>
              <a:rPr lang="ar-AE" dirty="0">
                <a:solidFill>
                  <a:schemeClr val="accent5">
                    <a:lumMod val="50000"/>
                  </a:schemeClr>
                </a:solidFill>
                <a:latin typeface="Rockwell" panose="02060603020205020403" pitchFamily="18" charset="0"/>
                <a:cs typeface="B Titr" panose="00000700000000000000" pitchFamily="2" charset="-78"/>
              </a:rPr>
              <a:t>جمع‌بندی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Rockwell" panose="02060603020205020403" pitchFamily="18" charset="0"/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57E0B0F-4D29-4786-B2AB-B84D9F8B5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84" y="1392382"/>
            <a:ext cx="8378529" cy="435133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ar-AE" dirty="0">
                <a:cs typeface="B Nazanin" panose="00000400000000000000" pitchFamily="2" charset="-78"/>
              </a:rPr>
              <a:t>هسته سلول، مرکز فرماندهی سلول‌های یوکاریوتی است که اطلاعات </a:t>
            </a:r>
            <a:r>
              <a:rPr lang="ar-AE" dirty="0" smtClean="0">
                <a:cs typeface="B Nazanin" panose="00000400000000000000" pitchFamily="2" charset="-78"/>
              </a:rPr>
              <a:t>ژنتیکی</a:t>
            </a:r>
            <a:r>
              <a:rPr lang="en-US" dirty="0" smtClean="0">
                <a:cs typeface="B Nazanin" panose="00000400000000000000" pitchFamily="2" charset="-78"/>
              </a:rPr>
              <a:t>DNA </a:t>
            </a:r>
            <a:r>
              <a:rPr lang="fa-IR" dirty="0" smtClean="0">
                <a:cs typeface="B Nazanin" panose="00000400000000000000" pitchFamily="2" charset="-78"/>
              </a:rPr>
              <a:t> </a:t>
            </a:r>
            <a:r>
              <a:rPr lang="ar-AE" dirty="0" smtClean="0">
                <a:cs typeface="B Nazanin" panose="00000400000000000000" pitchFamily="2" charset="-78"/>
              </a:rPr>
              <a:t>را </a:t>
            </a:r>
            <a:r>
              <a:rPr lang="ar-AE" dirty="0">
                <a:cs typeface="B Nazanin" panose="00000400000000000000" pitchFamily="2" charset="-78"/>
              </a:rPr>
              <a:t>نگه می‌دارد، تولید </a:t>
            </a:r>
            <a:r>
              <a:rPr lang="en-US" dirty="0">
                <a:cs typeface="B Nazanin" panose="00000400000000000000" pitchFamily="2" charset="-78"/>
              </a:rPr>
              <a:t>RNA </a:t>
            </a:r>
            <a:r>
              <a:rPr lang="fa-IR" dirty="0" smtClean="0">
                <a:cs typeface="B Nazanin" panose="00000400000000000000" pitchFamily="2" charset="-78"/>
              </a:rPr>
              <a:t> </a:t>
            </a:r>
            <a:r>
              <a:rPr lang="ar-AE" dirty="0" smtClean="0">
                <a:cs typeface="B Nazanin" panose="00000400000000000000" pitchFamily="2" charset="-78"/>
              </a:rPr>
              <a:t>و </a:t>
            </a:r>
            <a:r>
              <a:rPr lang="ar-AE" dirty="0">
                <a:cs typeface="B Nazanin" panose="00000400000000000000" pitchFamily="2" charset="-78"/>
              </a:rPr>
              <a:t>ریبوزوم‌ها را کنترل می‌کند و </a:t>
            </a:r>
            <a:r>
              <a:rPr lang="ar-AE" dirty="0" smtClean="0">
                <a:cs typeface="B Nazanin" panose="00000400000000000000" pitchFamily="2" charset="-78"/>
              </a:rPr>
              <a:t>وظیفه</a:t>
            </a:r>
            <a:r>
              <a:rPr lang="fa-IR" dirty="0" smtClean="0">
                <a:cs typeface="B Nazanin" panose="00000400000000000000" pitchFamily="2" charset="-78"/>
              </a:rPr>
              <a:t> ی</a:t>
            </a:r>
            <a:r>
              <a:rPr lang="ar-AE" dirty="0" smtClean="0">
                <a:cs typeface="B Nazanin" panose="00000400000000000000" pitchFamily="2" charset="-78"/>
              </a:rPr>
              <a:t> </a:t>
            </a:r>
            <a:r>
              <a:rPr lang="ar-AE" dirty="0">
                <a:cs typeface="B Nazanin" panose="00000400000000000000" pitchFamily="2" charset="-78"/>
              </a:rPr>
              <a:t>هدایت رشد و تقسیم سلول را بر عهده دارد.</a:t>
            </a:r>
            <a:endParaRPr lang="en-US" dirty="0">
              <a:cs typeface="B Nazanin" panose="00000400000000000000" pitchFamily="2" charset="-78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5EB226A9-D9EE-4576-B6BE-BA2E94C1613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936181" y="0"/>
            <a:ext cx="3890553" cy="6904758"/>
            <a:chOff x="8936181" y="0"/>
            <a:chExt cx="3890553" cy="6904758"/>
          </a:xfrm>
        </p:grpSpPr>
        <p:grpSp>
          <p:nvGrpSpPr>
            <p:cNvPr id="10" name="Group 9">
              <a:extLst>
                <a:ext uri="{FF2B5EF4-FFF2-40B4-BE49-F238E27FC236}">
                  <a16:creationId xmlns="" xmlns:a16="http://schemas.microsoft.com/office/drawing/2014/main" id="{D4EF09CF-3362-453A-9463-F6669A9D3E01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4" name="Rectangle 3">
                <a:extLst>
                  <a:ext uri="{FF2B5EF4-FFF2-40B4-BE49-F238E27FC236}">
                    <a16:creationId xmlns="" xmlns:a16="http://schemas.microsoft.com/office/drawing/2014/main" id="{403AE892-EBD6-40F1-851B-FEADBD59429F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="" xmlns:a16="http://schemas.microsoft.com/office/drawing/2014/main" id="{54318653-1A38-442C-BA0F-F2C51149BCFF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="" xmlns:a16="http://schemas.microsoft.com/office/drawing/2014/main" id="{C25D63D1-E9CE-42BF-BD4D-374FD0293155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rgbClr val="FFD34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="" xmlns:a16="http://schemas.microsoft.com/office/drawing/2014/main" id="{BA4EE865-9F0D-4531-A737-E13A557C0277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="" xmlns:a16="http://schemas.microsoft.com/office/drawing/2014/main" id="{6A1183CB-C5B0-498A-A49C-4180134C74B0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11" name="Graphic 10" descr="Microscope">
              <a:extLst>
                <a:ext uri="{FF2B5EF4-FFF2-40B4-BE49-F238E27FC236}">
                  <a16:creationId xmlns="" xmlns:a16="http://schemas.microsoft.com/office/drawing/2014/main" id="{A9B090FE-5998-4BAC-AB8D-6F40D44C81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flipH="1">
              <a:off x="8936181" y="3014205"/>
              <a:ext cx="3890553" cy="38905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37033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7403" y="139497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/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fa-IR" sz="8000" dirty="0" smtClean="0">
                <a:solidFill>
                  <a:schemeClr val="bg1"/>
                </a:solidFill>
                <a:latin typeface="Rockwell" panose="02060603020205020403" pitchFamily="18" charset="0"/>
                <a:cs typeface="B Titr" panose="00000700000000000000" pitchFamily="2" charset="-78"/>
              </a:rPr>
              <a:t>ممنون از توجه شما</a:t>
            </a:r>
            <a:endParaRPr lang="en-US" sz="8000" dirty="0">
              <a:solidFill>
                <a:schemeClr val="bg1"/>
              </a:solidFill>
              <a:latin typeface="Rockwell" panose="02060603020205020403" pitchFamily="18" charset="0"/>
              <a:cs typeface="B Titr" panose="00000700000000000000" pitchFamily="2" charset="-78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=""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3790715" y="4482751"/>
            <a:ext cx="3194131" cy="3194131"/>
          </a:xfrm>
          <a:prstGeom prst="rect">
            <a:avLst/>
          </a:prstGeom>
        </p:spPr>
      </p:pic>
      <p:pic>
        <p:nvPicPr>
          <p:cNvPr id="11" name="Graphic 10" descr="Microscope">
            <a:extLst>
              <a:ext uri="{FF2B5EF4-FFF2-40B4-BE49-F238E27FC236}">
                <a16:creationId xmlns="" xmlns:a16="http://schemas.microsoft.com/office/drawing/2014/main" id="{3CB00449-E308-4DF3-9CFD-9A7D30B672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338607" flipH="1">
            <a:off x="-587261" y="1663257"/>
            <a:ext cx="2684499" cy="2684499"/>
          </a:xfrm>
          <a:prstGeom prst="rect">
            <a:avLst/>
          </a:prstGeom>
        </p:spPr>
      </p:pic>
      <p:pic>
        <p:nvPicPr>
          <p:cNvPr id="13" name="Graphic 12" descr="Test tubes">
            <a:extLst>
              <a:ext uri="{FF2B5EF4-FFF2-40B4-BE49-F238E27FC236}">
                <a16:creationId xmlns="" xmlns:a16="http://schemas.microsoft.com/office/drawing/2014/main" id="{6A56DF0C-1331-406E-AEE6-06E0E59FB9A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1078969">
            <a:off x="1920309" y="4797205"/>
            <a:ext cx="2453456" cy="2453456"/>
          </a:xfrm>
          <a:prstGeom prst="rect">
            <a:avLst/>
          </a:prstGeom>
        </p:spPr>
      </p:pic>
      <p:pic>
        <p:nvPicPr>
          <p:cNvPr id="7" name="Graphic 6" descr="Beaker">
            <a:extLst>
              <a:ext uri="{FF2B5EF4-FFF2-40B4-BE49-F238E27FC236}">
                <a16:creationId xmlns="" xmlns:a16="http://schemas.microsoft.com/office/drawing/2014/main" id="{88D22565-F42F-439B-A6A4-CF161165E6B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213697">
            <a:off x="-491837" y="3688628"/>
            <a:ext cx="3245427" cy="3245427"/>
          </a:xfrm>
          <a:prstGeom prst="rect">
            <a:avLst/>
          </a:prstGeom>
        </p:spPr>
      </p:pic>
      <p:pic>
        <p:nvPicPr>
          <p:cNvPr id="9" name="Graphic 8" descr="Flask">
            <a:extLst>
              <a:ext uri="{FF2B5EF4-FFF2-40B4-BE49-F238E27FC236}">
                <a16:creationId xmlns="" xmlns:a16="http://schemas.microsoft.com/office/drawing/2014/main" id="{B46E3E84-D1E6-4422-AA93-3EE98A821B9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0451125">
            <a:off x="8343010" y="-83149"/>
            <a:ext cx="3005286" cy="3005286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=""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=""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096A91-93C8-4C7A-BF68-944591874A6D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71af3243-3dd4-4a8d-8c0d-dd76da1f02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0</TotalTime>
  <Words>205</Words>
  <Application>Microsoft Office PowerPoint</Application>
  <PresentationFormat>Widescreen</PresentationFormat>
  <Paragraphs>41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B Nazanin</vt:lpstr>
      <vt:lpstr>B Titr</vt:lpstr>
      <vt:lpstr>Calibri</vt:lpstr>
      <vt:lpstr>Calibri Light</vt:lpstr>
      <vt:lpstr>Rockwell</vt:lpstr>
      <vt:lpstr>Tahoma</vt:lpstr>
      <vt:lpstr>Office Theme</vt:lpstr>
      <vt:lpstr>به نام خدا </vt:lpstr>
      <vt:lpstr>هسته سلول چیست؟</vt:lpstr>
      <vt:lpstr>ساختار هسته</vt:lpstr>
      <vt:lpstr>ساختار هسته</vt:lpstr>
      <vt:lpstr>وظایف هسته</vt:lpstr>
      <vt:lpstr>جمع‌بندی</vt:lpstr>
      <vt:lpstr> ممنون از توجه شما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2025-11-06T19:05:39Z</dcterms:created>
  <dcterms:modified xsi:type="dcterms:W3CDTF">2025-11-10T17:32:59Z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